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8229600" cx="14630400"/>
  <p:notesSz cx="8229600" cy="14630400"/>
  <p:embeddedFontLst>
    <p:embeddedFont>
      <p:font typeface="Outfit"/>
      <p:regular r:id="rId16"/>
      <p:bold r:id="rId17"/>
    </p:embeddedFont>
    <p:embeddedFont>
      <p:font typeface="Bitter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itter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Bitter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Outfit-bold.fntdata"/><Relationship Id="rId16" Type="http://schemas.openxmlformats.org/officeDocument/2006/relationships/font" Target="fonts/Outfit-regular.fntdata"/><Relationship Id="rId5" Type="http://schemas.openxmlformats.org/officeDocument/2006/relationships/slide" Target="slides/slide1.xml"/><Relationship Id="rId19" Type="http://schemas.openxmlformats.org/officeDocument/2006/relationships/font" Target="fonts/Bitter-bold.fntdata"/><Relationship Id="rId6" Type="http://schemas.openxmlformats.org/officeDocument/2006/relationships/slide" Target="slides/slide2.xml"/><Relationship Id="rId18" Type="http://schemas.openxmlformats.org/officeDocument/2006/relationships/font" Target="fonts/Bitter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8e6be6da3b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8e6be6da3b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38e6be6da3b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" name="Google Shape;4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3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Jornada Acadêmica em </a:t>
            </a:r>
            <a:r>
              <a:rPr b="1" lang="en-US" sz="4450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Cibersegurança</a:t>
            </a:r>
            <a:endParaRPr b="0" i="0" sz="4450" u="none" cap="none" strike="noStrike"/>
          </a:p>
        </p:txBody>
      </p:sp>
      <p:sp>
        <p:nvSpPr>
          <p:cNvPr id="48" name="Google Shape;48;p13"/>
          <p:cNvSpPr/>
          <p:nvPr/>
        </p:nvSpPr>
        <p:spPr>
          <a:xfrm>
            <a:off x="6280200" y="4822980"/>
            <a:ext cx="7556400" cy="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2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João André Simioni</a:t>
            </a:r>
            <a:br>
              <a:rPr lang="en-US" sz="275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</a:br>
            <a:r>
              <a:rPr b="0" i="0" lang="en-US" sz="2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Doutorando em Informática (PPGIa/PUCPR)</a:t>
            </a:r>
            <a:endParaRPr b="0" i="0" sz="275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3" name="Google Shape;21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2"/>
          <p:cNvSpPr/>
          <p:nvPr/>
        </p:nvSpPr>
        <p:spPr>
          <a:xfrm>
            <a:off x="6280190" y="731163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Próximos Horizontes: Doutorado</a:t>
            </a:r>
            <a:endParaRPr b="0" i="0" sz="4450" u="none" cap="none" strike="noStrike"/>
          </a:p>
        </p:txBody>
      </p:sp>
      <p:pic>
        <p:nvPicPr>
          <p:cNvPr descr="preencoded.png" id="215" name="Google Shape;215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2488883"/>
            <a:ext cx="1134070" cy="166985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2"/>
          <p:cNvSpPr/>
          <p:nvPr/>
        </p:nvSpPr>
        <p:spPr>
          <a:xfrm>
            <a:off x="7641074" y="271569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DPUs Programáveis</a:t>
            </a:r>
            <a:endParaRPr b="0" i="0" sz="2200" u="none" cap="none" strike="noStrike"/>
          </a:p>
        </p:txBody>
      </p:sp>
      <p:sp>
        <p:nvSpPr>
          <p:cNvPr id="217" name="Google Shape;217;p22"/>
          <p:cNvSpPr/>
          <p:nvPr/>
        </p:nvSpPr>
        <p:spPr>
          <a:xfrm>
            <a:off x="7641074" y="3206115"/>
            <a:ext cx="619553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Exploração de NVIDIA Bluefield e outras placas de rede programáveis</a:t>
            </a:r>
            <a:endParaRPr b="0" i="0" sz="1750" u="none" cap="none" strike="noStrike"/>
          </a:p>
        </p:txBody>
      </p:sp>
      <p:pic>
        <p:nvPicPr>
          <p:cNvPr descr="preencoded.png" id="218" name="Google Shape;218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190" y="4158734"/>
            <a:ext cx="1134070" cy="1669852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2"/>
          <p:cNvSpPr/>
          <p:nvPr/>
        </p:nvSpPr>
        <p:spPr>
          <a:xfrm>
            <a:off x="7641074" y="438554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AI/ML Avançado</a:t>
            </a:r>
            <a:endParaRPr b="0" i="0" sz="2200" u="none" cap="none" strike="noStrike"/>
          </a:p>
        </p:txBody>
      </p:sp>
      <p:sp>
        <p:nvSpPr>
          <p:cNvPr id="220" name="Google Shape;220;p22"/>
          <p:cNvSpPr/>
          <p:nvPr/>
        </p:nvSpPr>
        <p:spPr>
          <a:xfrm>
            <a:off x="7641074" y="4875967"/>
            <a:ext cx="619553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Integração de inteligência artificial em hardware especializado</a:t>
            </a:r>
            <a:endParaRPr b="0" i="0" sz="1750" u="none" cap="none" strike="noStrike"/>
          </a:p>
        </p:txBody>
      </p:sp>
      <p:pic>
        <p:nvPicPr>
          <p:cNvPr descr="preencoded.png" id="221" name="Google Shape;221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190" y="5828586"/>
            <a:ext cx="1134070" cy="1669852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2"/>
          <p:cNvSpPr/>
          <p:nvPr/>
        </p:nvSpPr>
        <p:spPr>
          <a:xfrm>
            <a:off x="7641074" y="605540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Segurança Inovadora</a:t>
            </a:r>
            <a:endParaRPr b="0" i="0" sz="2200" u="none" cap="none" strike="noStrike"/>
          </a:p>
        </p:txBody>
      </p:sp>
      <p:sp>
        <p:nvSpPr>
          <p:cNvPr id="223" name="Google Shape;223;p22"/>
          <p:cNvSpPr/>
          <p:nvPr/>
        </p:nvSpPr>
        <p:spPr>
          <a:xfrm>
            <a:off x="7641074" y="6545818"/>
            <a:ext cx="619553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Novas abordagens para proteção de infraestruturas críticas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/>
          <p:nvPr/>
        </p:nvSpPr>
        <p:spPr>
          <a:xfrm>
            <a:off x="2763600" y="3432600"/>
            <a:ext cx="9103200" cy="13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450"/>
              <a:buFont typeface="Outfit"/>
              <a:buNone/>
            </a:pPr>
            <a:r>
              <a:rPr b="1" lang="en-US" sz="6750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Obrigado!</a:t>
            </a:r>
            <a:endParaRPr b="0" i="0" sz="6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630793" y="496014"/>
            <a:ext cx="4506397" cy="5632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3500"/>
              <a:buFont typeface="Outfit"/>
              <a:buNone/>
            </a:pPr>
            <a:r>
              <a:rPr b="1" i="0" lang="en-US" sz="350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Trajetória Acadêmica</a:t>
            </a:r>
            <a:endParaRPr b="0" i="0" sz="3500" u="none" cap="none" strike="noStrike"/>
          </a:p>
        </p:txBody>
      </p:sp>
      <p:sp>
        <p:nvSpPr>
          <p:cNvPr id="55" name="Google Shape;55;p14"/>
          <p:cNvSpPr/>
          <p:nvPr/>
        </p:nvSpPr>
        <p:spPr>
          <a:xfrm>
            <a:off x="7303770" y="1419701"/>
            <a:ext cx="22860" cy="6313765"/>
          </a:xfrm>
          <a:prstGeom prst="roundRect">
            <a:avLst>
              <a:gd fmla="val 118281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6594634" y="1611035"/>
            <a:ext cx="540663" cy="22860"/>
          </a:xfrm>
          <a:prstGeom prst="roundRect">
            <a:avLst>
              <a:gd fmla="val 118281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7112437" y="1419701"/>
            <a:ext cx="405527" cy="405527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7180064" y="1453515"/>
            <a:ext cx="270272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100"/>
              <a:buFont typeface="Outfit"/>
              <a:buNone/>
            </a:pPr>
            <a:r>
              <a:rPr b="1" i="0" lang="en-US" sz="21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1</a:t>
            </a:r>
            <a:endParaRPr b="0" i="0" sz="2100" u="none" cap="none" strike="noStrike"/>
          </a:p>
        </p:txBody>
      </p:sp>
      <p:sp>
        <p:nvSpPr>
          <p:cNvPr id="59" name="Google Shape;59;p14"/>
          <p:cNvSpPr/>
          <p:nvPr/>
        </p:nvSpPr>
        <p:spPr>
          <a:xfrm>
            <a:off x="4160877" y="1481614"/>
            <a:ext cx="2253139" cy="28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Outfit"/>
              <a:buNone/>
            </a:pPr>
            <a:r>
              <a:rPr b="1" i="0" lang="en-US" sz="205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1994-1997</a:t>
            </a:r>
            <a:endParaRPr b="0" i="0" sz="2050" u="none" cap="none" strike="noStrike"/>
          </a:p>
        </p:txBody>
      </p:sp>
      <p:sp>
        <p:nvSpPr>
          <p:cNvPr id="60" name="Google Shape;60;p14"/>
          <p:cNvSpPr/>
          <p:nvPr/>
        </p:nvSpPr>
        <p:spPr>
          <a:xfrm>
            <a:off x="630793" y="1871305"/>
            <a:ext cx="5783223" cy="576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400"/>
              <a:buFont typeface="Bitter"/>
              <a:buNone/>
            </a:pPr>
            <a:r>
              <a:rPr b="0" i="0" lang="en-US" sz="14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Curso técnico em eletrônica - primeira formação na área de tecnologia</a:t>
            </a:r>
            <a:endParaRPr b="0" i="0" sz="1400" u="none" cap="none" strike="noStrike"/>
          </a:p>
        </p:txBody>
      </p:sp>
      <p:sp>
        <p:nvSpPr>
          <p:cNvPr id="61" name="Google Shape;61;p14"/>
          <p:cNvSpPr/>
          <p:nvPr/>
        </p:nvSpPr>
        <p:spPr>
          <a:xfrm>
            <a:off x="7495103" y="2692360"/>
            <a:ext cx="540663" cy="22860"/>
          </a:xfrm>
          <a:prstGeom prst="roundRect">
            <a:avLst>
              <a:gd fmla="val 118281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7112437" y="2501027"/>
            <a:ext cx="405527" cy="405527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7180064" y="2534841"/>
            <a:ext cx="270272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100"/>
              <a:buFont typeface="Outfit"/>
              <a:buNone/>
            </a:pPr>
            <a:r>
              <a:rPr b="1" i="0" lang="en-US" sz="21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</a:t>
            </a:r>
            <a:endParaRPr b="0" i="0" sz="2100" u="none" cap="none" strike="noStrike"/>
          </a:p>
        </p:txBody>
      </p:sp>
      <p:sp>
        <p:nvSpPr>
          <p:cNvPr id="64" name="Google Shape;64;p14"/>
          <p:cNvSpPr/>
          <p:nvPr/>
        </p:nvSpPr>
        <p:spPr>
          <a:xfrm>
            <a:off x="8216384" y="2562939"/>
            <a:ext cx="2253139" cy="28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Outfit"/>
              <a:buNone/>
            </a:pPr>
            <a:r>
              <a:rPr b="1" i="0" lang="en-US" sz="205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1998-2006</a:t>
            </a:r>
            <a:endParaRPr b="0" i="0" sz="2050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8216384" y="2952631"/>
            <a:ext cx="5783223" cy="576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400"/>
              <a:buFont typeface="Bitter"/>
              <a:buNone/>
            </a:pPr>
            <a:r>
              <a:rPr b="0" i="0" lang="en-US" sz="14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Engenharia Eletrônica/Telecom no CEFET-PR</a:t>
            </a:r>
            <a:endParaRPr b="0" i="0" sz="1400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6594634" y="3624501"/>
            <a:ext cx="540663" cy="22860"/>
          </a:xfrm>
          <a:prstGeom prst="roundRect">
            <a:avLst>
              <a:gd fmla="val 118281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7112437" y="3433167"/>
            <a:ext cx="405527" cy="405527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7180064" y="3466981"/>
            <a:ext cx="270272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100"/>
              <a:buFont typeface="Outfit"/>
              <a:buNone/>
            </a:pPr>
            <a:r>
              <a:rPr b="1" i="0" lang="en-US" sz="21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3</a:t>
            </a:r>
            <a:endParaRPr b="0" i="0" sz="210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4160877" y="3495080"/>
            <a:ext cx="2253139" cy="28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Outfit"/>
              <a:buNone/>
            </a:pPr>
            <a:r>
              <a:rPr b="1" i="0" lang="en-US" sz="205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2008-2010</a:t>
            </a:r>
            <a:endParaRPr b="0" i="0" sz="205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630793" y="3884771"/>
            <a:ext cx="5783223" cy="2883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400"/>
              <a:buFont typeface="Bitter"/>
              <a:buNone/>
            </a:pPr>
            <a:r>
              <a:rPr b="0" i="0" lang="en-US" sz="14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MBA em Gerenciamento de Projetos - transição para gestão técnica</a:t>
            </a:r>
            <a:endParaRPr b="0" i="0" sz="1400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7495103" y="4556641"/>
            <a:ext cx="540663" cy="22860"/>
          </a:xfrm>
          <a:prstGeom prst="roundRect">
            <a:avLst>
              <a:gd fmla="val 118281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7112437" y="4365308"/>
            <a:ext cx="405527" cy="405527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7180064" y="4399121"/>
            <a:ext cx="270272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100"/>
              <a:buFont typeface="Outfit"/>
              <a:buNone/>
            </a:pPr>
            <a:r>
              <a:rPr b="1" i="0" lang="en-US" sz="21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4</a:t>
            </a:r>
            <a:endParaRPr b="0" i="0" sz="2100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8216384" y="4427220"/>
            <a:ext cx="2253139" cy="28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Outfit"/>
              <a:buNone/>
            </a:pPr>
            <a:r>
              <a:rPr b="1" i="0" lang="en-US" sz="205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2018-2020</a:t>
            </a:r>
            <a:endParaRPr b="0" i="0" sz="2050" u="none" cap="none" strike="noStrike"/>
          </a:p>
        </p:txBody>
      </p:sp>
      <p:sp>
        <p:nvSpPr>
          <p:cNvPr id="75" name="Google Shape;75;p14"/>
          <p:cNvSpPr/>
          <p:nvPr/>
        </p:nvSpPr>
        <p:spPr>
          <a:xfrm>
            <a:off x="8216384" y="4816912"/>
            <a:ext cx="5783223" cy="576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400"/>
              <a:buFont typeface="Bitter"/>
              <a:buNone/>
            </a:pPr>
            <a:r>
              <a:rPr b="0" i="0" lang="en-US" sz="14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Graduação em Big Data e Inteligência Analítica na PUC - 1a turma EAD</a:t>
            </a:r>
            <a:endParaRPr b="0" i="0" sz="1400" u="none" cap="none" strike="noStrike"/>
          </a:p>
        </p:txBody>
      </p:sp>
      <p:sp>
        <p:nvSpPr>
          <p:cNvPr id="76" name="Google Shape;76;p14"/>
          <p:cNvSpPr/>
          <p:nvPr/>
        </p:nvSpPr>
        <p:spPr>
          <a:xfrm>
            <a:off x="6594634" y="5488781"/>
            <a:ext cx="540663" cy="22860"/>
          </a:xfrm>
          <a:prstGeom prst="roundRect">
            <a:avLst>
              <a:gd fmla="val 118281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7112437" y="5297448"/>
            <a:ext cx="405527" cy="405527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7180064" y="5331262"/>
            <a:ext cx="270272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100"/>
              <a:buFont typeface="Outfit"/>
              <a:buNone/>
            </a:pPr>
            <a:r>
              <a:rPr b="1" i="0" lang="en-US" sz="21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5</a:t>
            </a:r>
            <a:endParaRPr b="0" i="0" sz="2100" u="none" cap="none" strike="noStrike"/>
          </a:p>
        </p:txBody>
      </p:sp>
      <p:sp>
        <p:nvSpPr>
          <p:cNvPr id="79" name="Google Shape;79;p14"/>
          <p:cNvSpPr/>
          <p:nvPr/>
        </p:nvSpPr>
        <p:spPr>
          <a:xfrm>
            <a:off x="4160877" y="5359360"/>
            <a:ext cx="2253139" cy="28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Outfit"/>
              <a:buNone/>
            </a:pPr>
            <a:r>
              <a:rPr b="1" i="0" lang="en-US" sz="205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2023-2025</a:t>
            </a:r>
            <a:endParaRPr b="0" i="0" sz="2050" u="none" cap="none" strike="noStrike"/>
          </a:p>
        </p:txBody>
      </p:sp>
      <p:sp>
        <p:nvSpPr>
          <p:cNvPr id="80" name="Google Shape;80;p14"/>
          <p:cNvSpPr/>
          <p:nvPr/>
        </p:nvSpPr>
        <p:spPr>
          <a:xfrm>
            <a:off x="630793" y="5749052"/>
            <a:ext cx="5783223" cy="576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400"/>
              <a:buFont typeface="Bitter"/>
              <a:buNone/>
            </a:pPr>
            <a:r>
              <a:rPr b="0" i="0" lang="en-US" sz="14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Mestrado em Informática - aprofundamento em redes neurais e cibersegurança</a:t>
            </a:r>
            <a:endParaRPr b="0" i="0" sz="1400" u="none" cap="none" strike="noStrike"/>
          </a:p>
        </p:txBody>
      </p:sp>
      <p:sp>
        <p:nvSpPr>
          <p:cNvPr id="81" name="Google Shape;81;p14"/>
          <p:cNvSpPr/>
          <p:nvPr/>
        </p:nvSpPr>
        <p:spPr>
          <a:xfrm>
            <a:off x="7495103" y="6420922"/>
            <a:ext cx="540663" cy="22860"/>
          </a:xfrm>
          <a:prstGeom prst="roundRect">
            <a:avLst>
              <a:gd fmla="val 118281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7112437" y="6229588"/>
            <a:ext cx="405527" cy="405527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7180064" y="6263402"/>
            <a:ext cx="270272" cy="33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100"/>
              <a:buFont typeface="Outfit"/>
              <a:buNone/>
            </a:pPr>
            <a:r>
              <a:rPr b="1" i="0" lang="en-US" sz="21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6</a:t>
            </a:r>
            <a:endParaRPr b="0" i="0" sz="2100" u="none" cap="none" strike="noStrike"/>
          </a:p>
        </p:txBody>
      </p:sp>
      <p:sp>
        <p:nvSpPr>
          <p:cNvPr id="84" name="Google Shape;84;p14"/>
          <p:cNvSpPr/>
          <p:nvPr/>
        </p:nvSpPr>
        <p:spPr>
          <a:xfrm>
            <a:off x="8216384" y="6291501"/>
            <a:ext cx="2253139" cy="28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Outfit"/>
              <a:buNone/>
            </a:pPr>
            <a:r>
              <a:rPr b="1" i="0" lang="en-US" sz="205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2025-????</a:t>
            </a:r>
            <a:endParaRPr b="0" i="0" sz="2050" u="none" cap="none" strike="noStrike"/>
          </a:p>
        </p:txBody>
      </p:sp>
      <p:sp>
        <p:nvSpPr>
          <p:cNvPr id="85" name="Google Shape;85;p14"/>
          <p:cNvSpPr/>
          <p:nvPr/>
        </p:nvSpPr>
        <p:spPr>
          <a:xfrm>
            <a:off x="8216384" y="6681192"/>
            <a:ext cx="5783223" cy="2883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400"/>
              <a:buFont typeface="Bitter"/>
              <a:buNone/>
            </a:pPr>
            <a:r>
              <a:rPr b="0" i="0" lang="en-US" sz="14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Doutorado. Exploração de DPUs para cibersegurança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/>
          <p:nvPr/>
        </p:nvSpPr>
        <p:spPr>
          <a:xfrm>
            <a:off x="711279" y="560308"/>
            <a:ext cx="5223034" cy="634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000"/>
              <a:buFont typeface="Outfit"/>
              <a:buNone/>
            </a:pPr>
            <a:r>
              <a:rPr b="1" i="0" lang="en-US" sz="400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Trajetória Profissional</a:t>
            </a:r>
            <a:endParaRPr b="0" i="0" sz="400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7303770" y="1601629"/>
            <a:ext cx="22860" cy="6067663"/>
          </a:xfrm>
          <a:prstGeom prst="roundRect">
            <a:avLst>
              <a:gd fmla="val 133358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6499860" y="1818799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7086600" y="1601629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7162800" y="1639729"/>
            <a:ext cx="3048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400"/>
              <a:buFont typeface="Outfit"/>
              <a:buNone/>
            </a:pPr>
            <a:r>
              <a:rPr b="1" i="0" lang="en-US" sz="24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1</a:t>
            </a:r>
            <a:endParaRPr b="0" i="0" sz="2400" u="none" cap="none" strike="noStrike"/>
          </a:p>
        </p:txBody>
      </p:sp>
      <p:sp>
        <p:nvSpPr>
          <p:cNvPr id="96" name="Google Shape;96;p15"/>
          <p:cNvSpPr/>
          <p:nvPr/>
        </p:nvSpPr>
        <p:spPr>
          <a:xfrm>
            <a:off x="3758684" y="1671399"/>
            <a:ext cx="2540437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2001 - 2004</a:t>
            </a:r>
            <a:endParaRPr b="0" i="0" sz="200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711279" y="2110859"/>
            <a:ext cx="5587841" cy="975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600"/>
              <a:buFont typeface="Bitter"/>
              <a:buNone/>
            </a:pPr>
            <a:r>
              <a:rPr b="1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HSBC</a:t>
            </a:r>
            <a:r>
              <a:rPr b="0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 - Analista de Suporte Responsável pelo suporte técnico e manutenção de sistemas </a:t>
            </a:r>
            <a:r>
              <a:rPr lang="en-US" sz="16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de telecomunicações</a:t>
            </a:r>
            <a:endParaRPr b="0" i="0" sz="160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7520940" y="3037999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7086600" y="2820829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7162800" y="2858929"/>
            <a:ext cx="3048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400"/>
              <a:buFont typeface="Outfit"/>
              <a:buNone/>
            </a:pPr>
            <a:r>
              <a:rPr b="1" i="0" lang="en-US" sz="24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</a:t>
            </a:r>
            <a:endParaRPr b="0" i="0" sz="240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8331279" y="2890599"/>
            <a:ext cx="2540437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2004 - 2011</a:t>
            </a:r>
            <a:endParaRPr b="0" i="0" sz="2000" u="none" cap="none" strike="noStrike"/>
          </a:p>
        </p:txBody>
      </p:sp>
      <p:sp>
        <p:nvSpPr>
          <p:cNvPr id="102" name="Google Shape;102;p15"/>
          <p:cNvSpPr/>
          <p:nvPr/>
        </p:nvSpPr>
        <p:spPr>
          <a:xfrm>
            <a:off x="8331279" y="3330059"/>
            <a:ext cx="5587841" cy="975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600"/>
              <a:buFont typeface="Bitter"/>
              <a:buNone/>
            </a:pPr>
            <a:r>
              <a:rPr b="1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GVT</a:t>
            </a:r>
            <a:r>
              <a:rPr b="0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 - Analista de Telecom Atuação na análise, configuração e otimização de redes de telecomunicações.</a:t>
            </a:r>
            <a:endParaRPr b="0" i="0" sz="160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6499860" y="4088963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7086600" y="3871793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7162800" y="3909893"/>
            <a:ext cx="3048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400"/>
              <a:buFont typeface="Outfit"/>
              <a:buNone/>
            </a:pPr>
            <a:r>
              <a:rPr b="1" i="0" lang="en-US" sz="24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3</a:t>
            </a:r>
            <a:endParaRPr b="0" i="0" sz="2400" u="none" cap="none" strike="noStrike"/>
          </a:p>
        </p:txBody>
      </p:sp>
      <p:sp>
        <p:nvSpPr>
          <p:cNvPr id="106" name="Google Shape;106;p15"/>
          <p:cNvSpPr/>
          <p:nvPr/>
        </p:nvSpPr>
        <p:spPr>
          <a:xfrm>
            <a:off x="3758684" y="3941564"/>
            <a:ext cx="2540437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2011 - 2011</a:t>
            </a:r>
            <a:endParaRPr b="0" i="0" sz="2000" u="none" cap="none" strike="noStrike"/>
          </a:p>
        </p:txBody>
      </p:sp>
      <p:sp>
        <p:nvSpPr>
          <p:cNvPr id="107" name="Google Shape;107;p15"/>
          <p:cNvSpPr/>
          <p:nvPr/>
        </p:nvSpPr>
        <p:spPr>
          <a:xfrm>
            <a:off x="711279" y="4381024"/>
            <a:ext cx="5587841" cy="975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600"/>
              <a:buFont typeface="Bitter"/>
              <a:buNone/>
            </a:pPr>
            <a:r>
              <a:rPr b="1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Ícaro Technologies</a:t>
            </a:r>
            <a:r>
              <a:rPr b="0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 - Systems Integrator - </a:t>
            </a:r>
            <a:r>
              <a:rPr lang="en-US" sz="16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I</a:t>
            </a:r>
            <a:r>
              <a:rPr b="0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ntegração de sistemas e desenvolvimento de soluções para clientes.</a:t>
            </a:r>
            <a:endParaRPr b="0" i="0" sz="1600" u="none" cap="none" strike="noStrike"/>
          </a:p>
        </p:txBody>
      </p:sp>
      <p:sp>
        <p:nvSpPr>
          <p:cNvPr id="108" name="Google Shape;108;p15"/>
          <p:cNvSpPr/>
          <p:nvPr/>
        </p:nvSpPr>
        <p:spPr>
          <a:xfrm>
            <a:off x="7520940" y="5139928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7086600" y="4922758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7162800" y="4960858"/>
            <a:ext cx="3048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400"/>
              <a:buFont typeface="Outfit"/>
              <a:buNone/>
            </a:pPr>
            <a:r>
              <a:rPr b="1" i="0" lang="en-US" sz="24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4</a:t>
            </a:r>
            <a:endParaRPr b="0" i="0" sz="2400" u="none" cap="none" strike="noStrike"/>
          </a:p>
        </p:txBody>
      </p:sp>
      <p:sp>
        <p:nvSpPr>
          <p:cNvPr id="111" name="Google Shape;111;p15"/>
          <p:cNvSpPr/>
          <p:nvPr/>
        </p:nvSpPr>
        <p:spPr>
          <a:xfrm>
            <a:off x="8331279" y="4992529"/>
            <a:ext cx="2540437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2011 - 2022</a:t>
            </a:r>
            <a:endParaRPr b="0" i="0" sz="2000" u="none" cap="none" strike="noStrike"/>
          </a:p>
        </p:txBody>
      </p:sp>
      <p:sp>
        <p:nvSpPr>
          <p:cNvPr id="112" name="Google Shape;112;p15"/>
          <p:cNvSpPr/>
          <p:nvPr/>
        </p:nvSpPr>
        <p:spPr>
          <a:xfrm>
            <a:off x="8331279" y="5431988"/>
            <a:ext cx="5587841" cy="975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600"/>
              <a:buFont typeface="Bitter"/>
              <a:buNone/>
            </a:pPr>
            <a:r>
              <a:rPr b="1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Horizons Telecoms / Ligga Telecom</a:t>
            </a:r>
            <a:r>
              <a:rPr b="0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 - IT Manager Gerenciamento de equipes de TI, infraestrutura e projetos de tecnologia.</a:t>
            </a:r>
            <a:endParaRPr b="0" i="0" sz="1600" u="none" cap="none" strike="noStrike"/>
          </a:p>
        </p:txBody>
      </p:sp>
      <p:sp>
        <p:nvSpPr>
          <p:cNvPr id="113" name="Google Shape;113;p15"/>
          <p:cNvSpPr/>
          <p:nvPr/>
        </p:nvSpPr>
        <p:spPr>
          <a:xfrm>
            <a:off x="6499860" y="6190893"/>
            <a:ext cx="609600" cy="22860"/>
          </a:xfrm>
          <a:prstGeom prst="roundRect">
            <a:avLst>
              <a:gd fmla="val 133358" name="adj"/>
            </a:avLst>
          </a:prstGeom>
          <a:solidFill>
            <a:srgbClr val="5455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7086600" y="5973723"/>
            <a:ext cx="457200" cy="457200"/>
          </a:xfrm>
          <a:prstGeom prst="roundRect">
            <a:avLst>
              <a:gd fmla="val 666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7162800" y="6011823"/>
            <a:ext cx="3048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400"/>
              <a:buFont typeface="Outfit"/>
              <a:buNone/>
            </a:pPr>
            <a:r>
              <a:rPr b="1" i="0" lang="en-US" sz="24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5</a:t>
            </a:r>
            <a:endParaRPr b="0" i="0" sz="2400" u="none" cap="none" strike="noStrike"/>
          </a:p>
        </p:txBody>
      </p:sp>
      <p:sp>
        <p:nvSpPr>
          <p:cNvPr id="116" name="Google Shape;116;p15"/>
          <p:cNvSpPr/>
          <p:nvPr/>
        </p:nvSpPr>
        <p:spPr>
          <a:xfrm>
            <a:off x="3758684" y="6043493"/>
            <a:ext cx="2540437" cy="317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2022 - Atualmente</a:t>
            </a:r>
            <a:endParaRPr b="0" i="0" sz="2000" u="none" cap="none" strike="noStrike"/>
          </a:p>
        </p:txBody>
      </p:sp>
      <p:sp>
        <p:nvSpPr>
          <p:cNvPr id="117" name="Google Shape;117;p15"/>
          <p:cNvSpPr/>
          <p:nvPr/>
        </p:nvSpPr>
        <p:spPr>
          <a:xfrm>
            <a:off x="711279" y="6482953"/>
            <a:ext cx="5587841" cy="975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600"/>
              <a:buFont typeface="Bitter"/>
              <a:buNone/>
            </a:pPr>
            <a:r>
              <a:rPr b="1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Canonical</a:t>
            </a:r>
            <a:r>
              <a:rPr b="0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 - Technical Account Manager - Gestão de relacionamento técnico com clientes e implementação de soluções open source.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Ingresso no PPGIa</a:t>
            </a:r>
            <a:endParaRPr b="0" i="0" sz="4450" u="none" cap="none" strike="noStrike"/>
          </a:p>
        </p:txBody>
      </p:sp>
      <p:sp>
        <p:nvSpPr>
          <p:cNvPr id="124" name="Google Shape;124;p16"/>
          <p:cNvSpPr/>
          <p:nvPr/>
        </p:nvSpPr>
        <p:spPr>
          <a:xfrm>
            <a:off x="793790" y="216836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O Caminho até a PUC</a:t>
            </a:r>
            <a:endParaRPr b="0" i="0" sz="2200" u="none" cap="none" strike="noStrike"/>
          </a:p>
        </p:txBody>
      </p:sp>
      <p:sp>
        <p:nvSpPr>
          <p:cNvPr id="125" name="Google Shape;125;p16"/>
          <p:cNvSpPr/>
          <p:nvPr/>
        </p:nvSpPr>
        <p:spPr>
          <a:xfrm>
            <a:off x="793790" y="2749510"/>
            <a:ext cx="760428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Interesse inicial em Big Data levou à uma segunda graduação na PUC-PR (2018-2020). O curso EAD pioneiro abriu portas para novas possibilidades acadêmicas.</a:t>
            </a:r>
            <a:endParaRPr b="0" i="0" sz="1750" u="none" cap="none" strike="noStrike"/>
          </a:p>
        </p:txBody>
      </p:sp>
      <p:sp>
        <p:nvSpPr>
          <p:cNvPr id="126" name="Google Shape;126;p16"/>
          <p:cNvSpPr/>
          <p:nvPr/>
        </p:nvSpPr>
        <p:spPr>
          <a:xfrm>
            <a:off x="793790" y="4042291"/>
            <a:ext cx="7604284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O Prêmio Marcelino Champagnat em 2020 proporcionou bolsa de pós-graduação, incentivando a continuidade dos estudos.</a:t>
            </a:r>
            <a:endParaRPr b="0" i="0" sz="1750" u="none" cap="none" strike="noStrike"/>
          </a:p>
        </p:txBody>
      </p:sp>
      <p:sp>
        <p:nvSpPr>
          <p:cNvPr id="127" name="Google Shape;127;p16"/>
          <p:cNvSpPr/>
          <p:nvPr/>
        </p:nvSpPr>
        <p:spPr>
          <a:xfrm>
            <a:off x="793790" y="4972169"/>
            <a:ext cx="7604284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Conversas com o PPGIa iniciaram em 2021, seguidas por disciplinas como aluno ouvinte antes do ingresso oficial em abril de 2023.</a:t>
            </a:r>
            <a:endParaRPr b="0" i="0" sz="1750" u="none" cap="none" strike="noStrike"/>
          </a:p>
        </p:txBody>
      </p:sp>
      <p:pic>
        <p:nvPicPr>
          <p:cNvPr descr="preencoded.png" id="128" name="Google Shape;12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9096" y="2196703"/>
            <a:ext cx="4885015" cy="4885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4" name="Google Shape;13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/>
          <p:nvPr/>
        </p:nvSpPr>
        <p:spPr>
          <a:xfrm>
            <a:off x="6280190" y="91261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Desafio de Pesquisa: Segurança em IoT</a:t>
            </a:r>
            <a:endParaRPr b="0" i="0" sz="4450" u="none" cap="none" strike="noStrike"/>
          </a:p>
        </p:txBody>
      </p:sp>
      <p:sp>
        <p:nvSpPr>
          <p:cNvPr id="136" name="Google Shape;136;p17"/>
          <p:cNvSpPr/>
          <p:nvPr/>
        </p:nvSpPr>
        <p:spPr>
          <a:xfrm>
            <a:off x="6280190" y="2670334"/>
            <a:ext cx="3664744" cy="2749987"/>
          </a:xfrm>
          <a:prstGeom prst="roundRect">
            <a:avLst>
              <a:gd fmla="val 1237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6507004" y="2897148"/>
            <a:ext cx="3211116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Redes Neurais para NIDS</a:t>
            </a:r>
            <a:endParaRPr b="0" i="0" sz="2200" u="none" cap="none" strike="noStrike"/>
          </a:p>
        </p:txBody>
      </p:sp>
      <p:sp>
        <p:nvSpPr>
          <p:cNvPr id="138" name="Google Shape;138;p17"/>
          <p:cNvSpPr/>
          <p:nvPr/>
        </p:nvSpPr>
        <p:spPr>
          <a:xfrm>
            <a:off x="6507004" y="3741896"/>
            <a:ext cx="3211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Desenvolvimento de sistemas de detecção de intrusão específicos para ambientes IoT usando deep learning</a:t>
            </a:r>
            <a:endParaRPr b="0" i="0" sz="1750" u="none" cap="none" strike="noStrike"/>
          </a:p>
        </p:txBody>
      </p:sp>
      <p:sp>
        <p:nvSpPr>
          <p:cNvPr id="139" name="Google Shape;139;p17"/>
          <p:cNvSpPr/>
          <p:nvPr/>
        </p:nvSpPr>
        <p:spPr>
          <a:xfrm>
            <a:off x="10171748" y="2670334"/>
            <a:ext cx="3664863" cy="2749987"/>
          </a:xfrm>
          <a:prstGeom prst="roundRect">
            <a:avLst>
              <a:gd fmla="val 1237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7"/>
          <p:cNvSpPr/>
          <p:nvPr/>
        </p:nvSpPr>
        <p:spPr>
          <a:xfrm>
            <a:off x="10398562" y="289714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Early Exits</a:t>
            </a:r>
            <a:endParaRPr b="0" i="0" sz="2200" u="none" cap="none" strike="noStrike"/>
          </a:p>
        </p:txBody>
      </p:sp>
      <p:sp>
        <p:nvSpPr>
          <p:cNvPr id="141" name="Google Shape;141;p17"/>
          <p:cNvSpPr/>
          <p:nvPr/>
        </p:nvSpPr>
        <p:spPr>
          <a:xfrm>
            <a:off x="10398562" y="3387566"/>
            <a:ext cx="321123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Técnica de otimização que permite processamento parcial da rede neural mantendo eficácia</a:t>
            </a:r>
            <a:endParaRPr b="0" i="0" sz="1750" u="none" cap="none" strike="noStrike"/>
          </a:p>
        </p:txBody>
      </p:sp>
      <p:sp>
        <p:nvSpPr>
          <p:cNvPr id="142" name="Google Shape;142;p17"/>
          <p:cNvSpPr/>
          <p:nvPr/>
        </p:nvSpPr>
        <p:spPr>
          <a:xfrm>
            <a:off x="6280190" y="5647134"/>
            <a:ext cx="7556421" cy="1669852"/>
          </a:xfrm>
          <a:prstGeom prst="roundRect">
            <a:avLst>
              <a:gd fmla="val 2038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6507004" y="587394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Edge Computing</a:t>
            </a:r>
            <a:endParaRPr b="0" i="0" sz="2200" u="none" cap="none" strike="noStrike"/>
          </a:p>
        </p:txBody>
      </p:sp>
      <p:sp>
        <p:nvSpPr>
          <p:cNvPr id="144" name="Google Shape;144;p17"/>
          <p:cNvSpPr/>
          <p:nvPr/>
        </p:nvSpPr>
        <p:spPr>
          <a:xfrm>
            <a:off x="6507004" y="6364367"/>
            <a:ext cx="710279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Distribuição inteligente do processamento (offloading) para economia de recursos computacionais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/>
          <p:nvPr/>
        </p:nvSpPr>
        <p:spPr>
          <a:xfrm>
            <a:off x="793790" y="2285405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Inovação Tecnológica</a:t>
            </a:r>
            <a:endParaRPr b="0" i="0" sz="4450" u="none" cap="none" strike="noStrike"/>
          </a:p>
        </p:txBody>
      </p:sp>
      <p:pic>
        <p:nvPicPr>
          <p:cNvPr descr="preencoded.png" id="151" name="Google Shape;15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447812"/>
            <a:ext cx="680442" cy="68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/>
          <p:nvPr/>
        </p:nvSpPr>
        <p:spPr>
          <a:xfrm>
            <a:off x="1757720" y="36391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Eficiência Energética</a:t>
            </a:r>
            <a:endParaRPr b="0" i="0" sz="220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1757720" y="4129564"/>
            <a:ext cx="319468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Redução significativa no consumo de energia através de processamento inteligente e distribuído em dispositivos edge</a:t>
            </a:r>
            <a:endParaRPr b="0" i="0" sz="1750" u="none" cap="none" strike="noStrike"/>
          </a:p>
        </p:txBody>
      </p:sp>
      <p:pic>
        <p:nvPicPr>
          <p:cNvPr descr="preencoded.png" id="154" name="Google Shape;154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5893" y="3447812"/>
            <a:ext cx="680442" cy="68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8"/>
          <p:cNvSpPr/>
          <p:nvPr/>
        </p:nvSpPr>
        <p:spPr>
          <a:xfrm>
            <a:off x="6199823" y="3639145"/>
            <a:ext cx="298954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Processamento Rápido</a:t>
            </a:r>
            <a:endParaRPr b="0" i="0" sz="220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6199823" y="4129564"/>
            <a:ext cx="319468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Early exits permitem inferência até 70% mais rápida mantendo precisão equivalente aos modelos completos</a:t>
            </a:r>
            <a:endParaRPr b="0" i="0" sz="1750" u="none" cap="none" strike="noStrike"/>
          </a:p>
        </p:txBody>
      </p:sp>
      <p:pic>
        <p:nvPicPr>
          <p:cNvPr descr="preencoded.png" id="157" name="Google Shape;157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7995" y="3447812"/>
            <a:ext cx="680442" cy="68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/>
          <p:nvPr/>
        </p:nvSpPr>
        <p:spPr>
          <a:xfrm>
            <a:off x="10641925" y="3639145"/>
            <a:ext cx="290774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Offloading Inteligente</a:t>
            </a:r>
            <a:endParaRPr b="0" i="0" sz="220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10641925" y="4129564"/>
            <a:ext cx="319468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Distribuição adaptativa de carga computacional entre dispositivos locais e nuvem conforme recursos disponíveis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5" name="Google Shape;16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9"/>
          <p:cNvSpPr/>
          <p:nvPr/>
        </p:nvSpPr>
        <p:spPr>
          <a:xfrm>
            <a:off x="793790" y="841177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Resultados de Impacto Internacional</a:t>
            </a:r>
            <a:endParaRPr b="0" i="0" sz="4450" u="none" cap="none" strike="noStrike"/>
          </a:p>
        </p:txBody>
      </p:sp>
      <p:sp>
        <p:nvSpPr>
          <p:cNvPr id="167" name="Google Shape;167;p19"/>
          <p:cNvSpPr/>
          <p:nvPr/>
        </p:nvSpPr>
        <p:spPr>
          <a:xfrm>
            <a:off x="793790" y="2598896"/>
            <a:ext cx="510302" cy="510302"/>
          </a:xfrm>
          <a:prstGeom prst="roundRect">
            <a:avLst>
              <a:gd fmla="val 6667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9"/>
          <p:cNvSpPr/>
          <p:nvPr/>
        </p:nvSpPr>
        <p:spPr>
          <a:xfrm>
            <a:off x="878860" y="2641402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650"/>
              <a:buFont typeface="Outfit"/>
              <a:buNone/>
            </a:pPr>
            <a:r>
              <a:rPr b="1" i="0" lang="en-US" sz="265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1</a:t>
            </a:r>
            <a:endParaRPr b="0" i="0" sz="2650" u="none" cap="none" strike="noStrike"/>
          </a:p>
        </p:txBody>
      </p:sp>
      <p:sp>
        <p:nvSpPr>
          <p:cNvPr id="169" name="Google Shape;169;p19"/>
          <p:cNvSpPr/>
          <p:nvPr/>
        </p:nvSpPr>
        <p:spPr>
          <a:xfrm>
            <a:off x="1530906" y="2676763"/>
            <a:ext cx="473571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IEEE Internet of Things Journal 2025</a:t>
            </a:r>
            <a:endParaRPr b="0" i="0" sz="2200" u="none" cap="none" strike="noStrike"/>
          </a:p>
        </p:txBody>
      </p:sp>
      <p:sp>
        <p:nvSpPr>
          <p:cNvPr id="170" name="Google Shape;170;p19"/>
          <p:cNvSpPr/>
          <p:nvPr/>
        </p:nvSpPr>
        <p:spPr>
          <a:xfrm>
            <a:off x="1530906" y="3167182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Artigo principal sobre detecção de intrusão com eficiência energética para edge computing - publicação de alto impacto</a:t>
            </a:r>
            <a:endParaRPr b="0" i="0" sz="1750" u="none" cap="none" strike="noStrike"/>
          </a:p>
        </p:txBody>
      </p:sp>
      <p:sp>
        <p:nvSpPr>
          <p:cNvPr id="171" name="Google Shape;171;p19"/>
          <p:cNvSpPr/>
          <p:nvPr/>
        </p:nvSpPr>
        <p:spPr>
          <a:xfrm>
            <a:off x="793790" y="4346615"/>
            <a:ext cx="510302" cy="510302"/>
          </a:xfrm>
          <a:prstGeom prst="roundRect">
            <a:avLst>
              <a:gd fmla="val 6667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/>
          <p:nvPr/>
        </p:nvSpPr>
        <p:spPr>
          <a:xfrm>
            <a:off x="878860" y="4389120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650"/>
              <a:buFont typeface="Outfit"/>
              <a:buNone/>
            </a:pPr>
            <a:r>
              <a:rPr b="1" i="0" lang="en-US" sz="265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2</a:t>
            </a:r>
            <a:endParaRPr b="0" i="0" sz="265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1530906" y="4424482"/>
            <a:ext cx="494740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ACM/SIGAPP Symposium - Sicily 2025</a:t>
            </a:r>
            <a:endParaRPr b="0" i="0" sz="2200" u="none" cap="none" strike="noStrike"/>
          </a:p>
        </p:txBody>
      </p:sp>
      <p:sp>
        <p:nvSpPr>
          <p:cNvPr id="174" name="Google Shape;174;p19"/>
          <p:cNvSpPr/>
          <p:nvPr/>
        </p:nvSpPr>
        <p:spPr>
          <a:xfrm>
            <a:off x="1530906" y="4914900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Apresentação internacional sobre redes neurais com early exits para inferência rápida</a:t>
            </a:r>
            <a:endParaRPr b="0" i="0" sz="1750" u="none" cap="none" strike="noStrike"/>
          </a:p>
        </p:txBody>
      </p:sp>
      <p:sp>
        <p:nvSpPr>
          <p:cNvPr id="175" name="Google Shape;175;p19"/>
          <p:cNvSpPr/>
          <p:nvPr/>
        </p:nvSpPr>
        <p:spPr>
          <a:xfrm>
            <a:off x="793790" y="6094333"/>
            <a:ext cx="510302" cy="510302"/>
          </a:xfrm>
          <a:prstGeom prst="roundRect">
            <a:avLst>
              <a:gd fmla="val 6667" name="adj"/>
            </a:avLst>
          </a:prstGeom>
          <a:solidFill>
            <a:srgbClr val="3B3C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9"/>
          <p:cNvSpPr/>
          <p:nvPr/>
        </p:nvSpPr>
        <p:spPr>
          <a:xfrm>
            <a:off x="878860" y="6136838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650"/>
              <a:buFont typeface="Outfit"/>
              <a:buNone/>
            </a:pPr>
            <a:r>
              <a:rPr b="1" i="0" lang="en-US" sz="265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3</a:t>
            </a:r>
            <a:endParaRPr b="0" i="0" sz="2650" u="none" cap="none" strike="noStrike"/>
          </a:p>
        </p:txBody>
      </p:sp>
      <p:sp>
        <p:nvSpPr>
          <p:cNvPr id="177" name="Google Shape;177;p19"/>
          <p:cNvSpPr/>
          <p:nvPr/>
        </p:nvSpPr>
        <p:spPr>
          <a:xfrm>
            <a:off x="1530906" y="6172200"/>
            <a:ext cx="486548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Conferências Nacionais SBRC/SBS</a:t>
            </a:r>
            <a:r>
              <a:rPr b="1" lang="en-US" sz="2200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eg</a:t>
            </a:r>
            <a:endParaRPr b="0" i="0" sz="2200" u="none" cap="none" strike="noStrike"/>
          </a:p>
        </p:txBody>
      </p:sp>
      <p:sp>
        <p:nvSpPr>
          <p:cNvPr id="178" name="Google Shape;178;p19"/>
          <p:cNvSpPr/>
          <p:nvPr/>
        </p:nvSpPr>
        <p:spPr>
          <a:xfrm>
            <a:off x="1530906" y="6662618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lang="en-US" sz="175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P</a:t>
            </a: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ublicações em eventos de referência nacional, fortalecendo a pesquisa brasileira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>
            <a:off x="721638" y="566976"/>
            <a:ext cx="10009465" cy="644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050"/>
              <a:buFont typeface="Outfit"/>
              <a:buNone/>
            </a:pPr>
            <a:r>
              <a:rPr b="1" i="0" lang="en-US" sz="405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Reconhecimento e Propriedade Intelectual</a:t>
            </a:r>
            <a:endParaRPr b="0" i="0" sz="4050" u="none" cap="none" strike="noStrike"/>
          </a:p>
        </p:txBody>
      </p:sp>
      <p:sp>
        <p:nvSpPr>
          <p:cNvPr id="185" name="Google Shape;185;p20"/>
          <p:cNvSpPr/>
          <p:nvPr/>
        </p:nvSpPr>
        <p:spPr>
          <a:xfrm>
            <a:off x="721638" y="1726644"/>
            <a:ext cx="2577584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Registro de Software</a:t>
            </a:r>
            <a:endParaRPr b="0" i="0" sz="2000" u="none" cap="none" strike="noStrike"/>
          </a:p>
        </p:txBody>
      </p:sp>
      <p:sp>
        <p:nvSpPr>
          <p:cNvPr id="186" name="Google Shape;186;p20"/>
          <p:cNvSpPr/>
          <p:nvPr/>
        </p:nvSpPr>
        <p:spPr>
          <a:xfrm>
            <a:off x="721638" y="2254925"/>
            <a:ext cx="6342102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600"/>
              <a:buFont typeface="Bitter"/>
              <a:buNone/>
            </a:pPr>
            <a:r>
              <a:rPr b="0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Certificado BR512024004346-2 para ferramenta de offloading de detecção de intrusão com eficiência energética.</a:t>
            </a:r>
            <a:endParaRPr b="0" i="0" sz="1600" u="none" cap="none" strike="noStrike"/>
          </a:p>
        </p:txBody>
      </p:sp>
      <p:sp>
        <p:nvSpPr>
          <p:cNvPr id="187" name="Google Shape;187;p20"/>
          <p:cNvSpPr/>
          <p:nvPr/>
        </p:nvSpPr>
        <p:spPr>
          <a:xfrm>
            <a:off x="721638" y="3100268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b="0" i="0" sz="1600" u="none" cap="none" strike="noStrike"/>
          </a:p>
        </p:txBody>
      </p:sp>
      <p:sp>
        <p:nvSpPr>
          <p:cNvPr id="188" name="Google Shape;188;p20"/>
          <p:cNvSpPr/>
          <p:nvPr/>
        </p:nvSpPr>
        <p:spPr>
          <a:xfrm>
            <a:off x="721638" y="3636288"/>
            <a:ext cx="2577584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Depósito de Patente</a:t>
            </a:r>
            <a:endParaRPr b="0" i="0" sz="2000" u="none" cap="none" strike="noStrike"/>
          </a:p>
        </p:txBody>
      </p:sp>
      <p:sp>
        <p:nvSpPr>
          <p:cNvPr id="189" name="Google Shape;189;p20"/>
          <p:cNvSpPr/>
          <p:nvPr/>
        </p:nvSpPr>
        <p:spPr>
          <a:xfrm>
            <a:off x="721638" y="4164568"/>
            <a:ext cx="6342102" cy="9897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600"/>
              <a:buFont typeface="Bitter"/>
              <a:buNone/>
            </a:pPr>
            <a:r>
              <a:rPr b="0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Processo de depósito de patente em andamento para a tecnologia inovadora desenvolvida, buscando proteção e reconhecimento formal da propriedade intelectual.</a:t>
            </a:r>
            <a:endParaRPr b="0" i="0" sz="1600" u="none" cap="none" strike="noStrike"/>
          </a:p>
        </p:txBody>
      </p:sp>
      <p:sp>
        <p:nvSpPr>
          <p:cNvPr id="190" name="Google Shape;190;p20"/>
          <p:cNvSpPr/>
          <p:nvPr/>
        </p:nvSpPr>
        <p:spPr>
          <a:xfrm>
            <a:off x="721638" y="5339834"/>
            <a:ext cx="6342102" cy="3299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b="0" i="0" sz="1600" u="none" cap="none" strike="noStrike"/>
          </a:p>
        </p:txBody>
      </p:sp>
      <p:sp>
        <p:nvSpPr>
          <p:cNvPr id="191" name="Google Shape;191;p20"/>
          <p:cNvSpPr/>
          <p:nvPr/>
        </p:nvSpPr>
        <p:spPr>
          <a:xfrm>
            <a:off x="721638" y="5875853"/>
            <a:ext cx="3876913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2000"/>
              <a:buFont typeface="Outfit"/>
              <a:buNone/>
            </a:pPr>
            <a:r>
              <a:rPr b="1" i="0" lang="en-US" sz="200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Parceria Pós-graduação Hotmilk</a:t>
            </a:r>
            <a:endParaRPr b="0" i="0" sz="2000" u="none" cap="none" strike="noStrike"/>
          </a:p>
        </p:txBody>
      </p:sp>
      <p:sp>
        <p:nvSpPr>
          <p:cNvPr id="192" name="Google Shape;192;p20"/>
          <p:cNvSpPr/>
          <p:nvPr/>
        </p:nvSpPr>
        <p:spPr>
          <a:xfrm>
            <a:off x="721638" y="6404134"/>
            <a:ext cx="6342102" cy="659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600"/>
              <a:buFont typeface="Bitter"/>
              <a:buNone/>
            </a:pPr>
            <a:r>
              <a:rPr b="0" i="0" lang="en-US" sz="160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Colaboração estratégica entre o programa de pós-graduação e a incubadora tecnológica Hotmilk da PUC.</a:t>
            </a:r>
            <a:endParaRPr b="0" i="0" sz="1600" u="none" cap="none" strike="noStrike"/>
          </a:p>
        </p:txBody>
      </p:sp>
      <p:pic>
        <p:nvPicPr>
          <p:cNvPr descr="preencoded.png" id="193" name="Google Shape;19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4280" y="1752481"/>
            <a:ext cx="6342102" cy="6342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/>
          <p:nvPr/>
        </p:nvSpPr>
        <p:spPr>
          <a:xfrm>
            <a:off x="793790" y="2668191"/>
            <a:ext cx="1167919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1E5CD"/>
              </a:buClr>
              <a:buSzPts val="4450"/>
              <a:buFont typeface="Outfit"/>
              <a:buNone/>
            </a:pPr>
            <a:r>
              <a:rPr b="1" i="0" lang="en-US" sz="4450" u="none" cap="none" strike="noStrike">
                <a:solidFill>
                  <a:srgbClr val="E1E5CD"/>
                </a:solidFill>
                <a:latin typeface="Outfit"/>
                <a:ea typeface="Outfit"/>
                <a:cs typeface="Outfit"/>
                <a:sym typeface="Outfit"/>
              </a:rPr>
              <a:t>Participação Ativa na Comunidade Científica</a:t>
            </a:r>
            <a:endParaRPr b="0" i="0" sz="4450" u="none" cap="none" strike="noStrike"/>
          </a:p>
        </p:txBody>
      </p:sp>
      <p:sp>
        <p:nvSpPr>
          <p:cNvPr id="200" name="Google Shape;200;p21"/>
          <p:cNvSpPr/>
          <p:nvPr/>
        </p:nvSpPr>
        <p:spPr>
          <a:xfrm>
            <a:off x="793790" y="3830598"/>
            <a:ext cx="6407944" cy="1730812"/>
          </a:xfrm>
          <a:prstGeom prst="roundRect">
            <a:avLst>
              <a:gd fmla="val 8453" name="adj"/>
            </a:avLst>
          </a:prstGeom>
          <a:solidFill>
            <a:srgbClr val="1C1D1F"/>
          </a:solidFill>
          <a:ln cap="flat" cmpd="sng" w="30475">
            <a:solidFill>
              <a:srgbClr val="5455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763310" y="3830598"/>
            <a:ext cx="121920" cy="1730812"/>
          </a:xfrm>
          <a:prstGeom prst="roundRect">
            <a:avLst>
              <a:gd fmla="val 27907" name="adj"/>
            </a:avLst>
          </a:prstGeom>
          <a:solidFill>
            <a:srgbClr val="9FA58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1142524" y="4087892"/>
            <a:ext cx="458152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SBSeg 2024 - São José dos Campos</a:t>
            </a:r>
            <a:endParaRPr b="0" i="0" sz="2200" u="none" cap="none" strike="noStrike"/>
          </a:p>
        </p:txBody>
      </p:sp>
      <p:sp>
        <p:nvSpPr>
          <p:cNvPr id="203" name="Google Shape;203;p21"/>
          <p:cNvSpPr/>
          <p:nvPr/>
        </p:nvSpPr>
        <p:spPr>
          <a:xfrm>
            <a:off x="1142524" y="4578310"/>
            <a:ext cx="580191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Apresentação de trabalhos sobre detecção de intrusão com redes neurais profundas e saídas antecipadas</a:t>
            </a:r>
            <a:endParaRPr b="0" i="0" sz="1750" u="none" cap="none" strike="noStrike"/>
          </a:p>
        </p:txBody>
      </p:sp>
      <p:sp>
        <p:nvSpPr>
          <p:cNvPr id="204" name="Google Shape;204;p21"/>
          <p:cNvSpPr/>
          <p:nvPr/>
        </p:nvSpPr>
        <p:spPr>
          <a:xfrm>
            <a:off x="7428548" y="3830598"/>
            <a:ext cx="6408063" cy="1730812"/>
          </a:xfrm>
          <a:prstGeom prst="roundRect">
            <a:avLst>
              <a:gd fmla="val 8453" name="adj"/>
            </a:avLst>
          </a:prstGeom>
          <a:solidFill>
            <a:srgbClr val="1C1D1F"/>
          </a:solidFill>
          <a:ln cap="flat" cmpd="sng" w="30475">
            <a:solidFill>
              <a:srgbClr val="5455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1"/>
          <p:cNvSpPr/>
          <p:nvPr/>
        </p:nvSpPr>
        <p:spPr>
          <a:xfrm>
            <a:off x="7398067" y="3830598"/>
            <a:ext cx="121920" cy="1730812"/>
          </a:xfrm>
          <a:prstGeom prst="roundRect">
            <a:avLst>
              <a:gd fmla="val 27907" name="adj"/>
            </a:avLst>
          </a:prstGeom>
          <a:solidFill>
            <a:srgbClr val="9FA58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1"/>
          <p:cNvSpPr/>
          <p:nvPr/>
        </p:nvSpPr>
        <p:spPr>
          <a:xfrm>
            <a:off x="7777282" y="408789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2200"/>
              <a:buFont typeface="Outfit"/>
              <a:buNone/>
            </a:pPr>
            <a:r>
              <a:rPr b="1" i="0" lang="en-US" sz="2200" u="none" cap="none" strike="noStrike">
                <a:solidFill>
                  <a:srgbClr val="C2C4B5"/>
                </a:solidFill>
                <a:latin typeface="Outfit"/>
                <a:ea typeface="Outfit"/>
                <a:cs typeface="Outfit"/>
                <a:sym typeface="Outfit"/>
              </a:rPr>
              <a:t>SBRC 2024 - Niterói</a:t>
            </a:r>
            <a:endParaRPr b="0" i="0" sz="2200" u="none" cap="none" strike="noStrike"/>
          </a:p>
        </p:txBody>
      </p:sp>
      <p:sp>
        <p:nvSpPr>
          <p:cNvPr id="207" name="Google Shape;207;p21"/>
          <p:cNvSpPr/>
          <p:nvPr/>
        </p:nvSpPr>
        <p:spPr>
          <a:xfrm>
            <a:off x="7777282" y="4578310"/>
            <a:ext cx="580203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2C4B5"/>
              </a:buClr>
              <a:buSzPts val="1750"/>
              <a:buFont typeface="Bitter"/>
              <a:buNone/>
            </a:pPr>
            <a:r>
              <a:rPr b="0" i="0" lang="en-US" sz="1750" u="none" cap="none" strike="noStrike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rPr>
              <a:t>Participação no principal evento brasileiro de redes de computadores, fortalecendo colaborações acadêmicas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